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306" r:id="rId7"/>
    <p:sldId id="304" r:id="rId8"/>
    <p:sldId id="262" r:id="rId9"/>
    <p:sldId id="305" r:id="rId10"/>
    <p:sldId id="278" r:id="rId11"/>
    <p:sldId id="260" r:id="rId12"/>
    <p:sldId id="274" r:id="rId13"/>
    <p:sldId id="276" r:id="rId14"/>
    <p:sldId id="283" r:id="rId15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7"/>
      <p:bold r:id="rId18"/>
      <p:italic r:id="rId19"/>
      <p:boldItalic r:id="rId20"/>
    </p:embeddedFont>
    <p:embeddedFont>
      <p:font typeface="Barlow Semi Condensed Light" panose="00000406000000000000" pitchFamily="2" charset="0"/>
      <p:regular r:id="rId21"/>
      <p:bold r:id="rId22"/>
      <p:italic r:id="rId23"/>
      <p:boldItalic r:id="rId24"/>
    </p:embeddedFont>
    <p:embeddedFont>
      <p:font typeface="Barlow Semi Condensed Medium" panose="00000606000000000000" pitchFamily="2" charset="0"/>
      <p:regular r:id="rId25"/>
      <p:bold r:id="rId26"/>
      <p:italic r:id="rId27"/>
      <p:boldItalic r:id="rId28"/>
    </p:embeddedFont>
    <p:embeddedFont>
      <p:font typeface="Fjalla One" panose="02000506040000020004" pitchFamily="2" charset="0"/>
      <p:regular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F62E92-6D33-406E-87DD-32AA8B3B9BB0}">
  <a:tblStyle styleId="{3EF62E92-6D33-406E-87DD-32AA8B3B9B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8714a43093_5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8714a43093_5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90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78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4" r:id="rId11"/>
    <p:sldLayoutId id="2147483667" r:id="rId12"/>
    <p:sldLayoutId id="2147483669" r:id="rId13"/>
    <p:sldLayoutId id="2147483673" r:id="rId14"/>
    <p:sldLayoutId id="2147483674" r:id="rId15"/>
    <p:sldLayoutId id="2147483675" r:id="rId16"/>
    <p:sldLayoutId id="2147483676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kamel-abdall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Phishing Awareness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448876" y="3741829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/>
              <a:t>Be Aware and Do Not Take the Bait !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E4EFC06-D9A0-724C-D71D-2C60C4DB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6" y="107028"/>
            <a:ext cx="1679504" cy="104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Successful Attacks Result</a:t>
            </a:r>
            <a:br>
              <a:rPr lang="en-US" dirty="0"/>
            </a:br>
            <a:r>
              <a:rPr lang="en-US" dirty="0"/>
              <a:t>in…</a:t>
            </a:r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393509" y="1295689"/>
            <a:ext cx="4059115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Identity Theft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Loss of Sensitive Information (personal or professional)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Loss of Intellectual Property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Sold to Criminals and Third Parties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Financial Losses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Unauthorized Transactions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Exposed Usernames and Passwords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Malware and Ransomware Installation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Backdoors (access to systems) to Launch Future Attacks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Reputational Damage</a:t>
            </a:r>
          </a:p>
        </p:txBody>
      </p:sp>
      <p:pic>
        <p:nvPicPr>
          <p:cNvPr id="3" name="Picture 2" descr="A computer with a fishing rod and a person in a mask&#10;&#10;Description automatically generated">
            <a:extLst>
              <a:ext uri="{FF2B5EF4-FFF2-40B4-BE49-F238E27FC236}">
                <a16:creationId xmlns:a16="http://schemas.microsoft.com/office/drawing/2014/main" id="{9B2A2702-DEC2-70F7-2B7E-35D4410C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4" y="1095998"/>
            <a:ext cx="3709174" cy="3709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F28F598-D9D0-B1CF-BFBA-F3EF5ED1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7717" y="1442223"/>
            <a:ext cx="6088566" cy="3308195"/>
          </a:xfrm>
          <a:prstGeom prst="flowChartProcess">
            <a:avLst/>
          </a:prstGeom>
        </p:spPr>
      </p:pic>
      <p:sp>
        <p:nvSpPr>
          <p:cNvPr id="7" name="Google Shape;3012;p53">
            <a:extLst>
              <a:ext uri="{FF2B5EF4-FFF2-40B4-BE49-F238E27FC236}">
                <a16:creationId xmlns:a16="http://schemas.microsoft.com/office/drawing/2014/main" id="{3421EBF7-8484-17A4-3AD7-8DE77654E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7234" y="393082"/>
            <a:ext cx="41295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Tips for Identifying a Phish</a:t>
            </a:r>
          </a:p>
        </p:txBody>
      </p:sp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13C0762-337F-668D-0492-AA5924526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653" y="204665"/>
            <a:ext cx="1220717" cy="761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53"/>
          <p:cNvSpPr/>
          <p:nvPr/>
        </p:nvSpPr>
        <p:spPr>
          <a:xfrm>
            <a:off x="5531007" y="1552977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53"/>
          <p:cNvSpPr/>
          <p:nvPr/>
        </p:nvSpPr>
        <p:spPr>
          <a:xfrm>
            <a:off x="1183525" y="1548231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53"/>
          <p:cNvSpPr/>
          <p:nvPr/>
        </p:nvSpPr>
        <p:spPr>
          <a:xfrm>
            <a:off x="1183525" y="3362266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2334458" y="293652"/>
            <a:ext cx="41295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Look for Messages</a:t>
            </a:r>
            <a:br>
              <a:rPr lang="en-US" dirty="0"/>
            </a:br>
            <a:r>
              <a:rPr lang="en-US" dirty="0"/>
              <a:t>with</a:t>
            </a:r>
          </a:p>
        </p:txBody>
      </p:sp>
      <p:sp>
        <p:nvSpPr>
          <p:cNvPr id="3151" name="Google Shape;3151;p53"/>
          <p:cNvSpPr txBox="1">
            <a:spLocks noGrp="1"/>
          </p:cNvSpPr>
          <p:nvPr>
            <p:ph type="subTitle" idx="2"/>
          </p:nvPr>
        </p:nvSpPr>
        <p:spPr>
          <a:xfrm>
            <a:off x="5755657" y="1752381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Poor Grammar or Spelling</a:t>
            </a:r>
          </a:p>
        </p:txBody>
      </p:sp>
      <p:sp>
        <p:nvSpPr>
          <p:cNvPr id="3153" name="Google Shape;3153;p53"/>
          <p:cNvSpPr txBox="1">
            <a:spLocks noGrp="1"/>
          </p:cNvSpPr>
          <p:nvPr>
            <p:ph type="subTitle" idx="4"/>
          </p:nvPr>
        </p:nvSpPr>
        <p:spPr>
          <a:xfrm>
            <a:off x="1408175" y="1720659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Mismatched URLs</a:t>
            </a:r>
          </a:p>
        </p:txBody>
      </p:sp>
      <p:sp>
        <p:nvSpPr>
          <p:cNvPr id="3155" name="Google Shape;3155;p53"/>
          <p:cNvSpPr txBox="1">
            <a:spLocks noGrp="1"/>
          </p:cNvSpPr>
          <p:nvPr>
            <p:ph type="subTitle" idx="6"/>
          </p:nvPr>
        </p:nvSpPr>
        <p:spPr>
          <a:xfrm>
            <a:off x="1263275" y="3508987"/>
            <a:ext cx="2473799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Unexpected Correspondence /Unsolicited Requests</a:t>
            </a:r>
          </a:p>
        </p:txBody>
      </p:sp>
      <p:sp>
        <p:nvSpPr>
          <p:cNvPr id="4" name="Google Shape;3011;p53">
            <a:extLst>
              <a:ext uri="{FF2B5EF4-FFF2-40B4-BE49-F238E27FC236}">
                <a16:creationId xmlns:a16="http://schemas.microsoft.com/office/drawing/2014/main" id="{72E2BEA6-535C-56CF-89EA-9A51074A859C}"/>
              </a:ext>
            </a:extLst>
          </p:cNvPr>
          <p:cNvSpPr/>
          <p:nvPr/>
        </p:nvSpPr>
        <p:spPr>
          <a:xfrm>
            <a:off x="5531007" y="3362266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55;p53">
            <a:extLst>
              <a:ext uri="{FF2B5EF4-FFF2-40B4-BE49-F238E27FC236}">
                <a16:creationId xmlns:a16="http://schemas.microsoft.com/office/drawing/2014/main" id="{6ECC9362-4D54-9965-3C26-CBB23EF8671A}"/>
              </a:ext>
            </a:extLst>
          </p:cNvPr>
          <p:cNvSpPr txBox="1">
            <a:spLocks/>
          </p:cNvSpPr>
          <p:nvPr/>
        </p:nvSpPr>
        <p:spPr>
          <a:xfrm>
            <a:off x="5610757" y="3508987"/>
            <a:ext cx="24738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2000" dirty="0"/>
              <a:t>Urgent or Threatening Language</a:t>
            </a:r>
          </a:p>
        </p:txBody>
      </p:sp>
      <p:pic>
        <p:nvPicPr>
          <p:cNvPr id="13" name="Picture 1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50D03EB3-7665-2D34-2208-3F615B9D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351" y="166430"/>
            <a:ext cx="1326612" cy="82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B453E21-1D70-2247-964B-73004DB7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77" y="700324"/>
            <a:ext cx="2993711" cy="3742851"/>
          </a:xfrm>
          <a:prstGeom prst="rect">
            <a:avLst/>
          </a:prstGeom>
        </p:spPr>
      </p:pic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EB81C26-F7DA-C054-E2B1-B74182D85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6" y="107028"/>
            <a:ext cx="1679504" cy="104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05;p63">
            <a:extLst>
              <a:ext uri="{FF2B5EF4-FFF2-40B4-BE49-F238E27FC236}">
                <a16:creationId xmlns:a16="http://schemas.microsoft.com/office/drawing/2014/main" id="{4C3F19F1-28C4-0962-9F55-34DED7E5A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7" name="Google Shape;3606;p63">
            <a:extLst>
              <a:ext uri="{FF2B5EF4-FFF2-40B4-BE49-F238E27FC236}">
                <a16:creationId xmlns:a16="http://schemas.microsoft.com/office/drawing/2014/main" id="{995614BA-1240-C542-F712-ED9C6B9366C6}"/>
              </a:ext>
            </a:extLst>
          </p:cNvPr>
          <p:cNvSpPr txBox="1">
            <a:spLocks/>
          </p:cNvSpPr>
          <p:nvPr/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Do you have any questions?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595959"/>
              </a:solidFill>
            </a:endParaRP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kamelabdalla606@gmail.com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+20 1228861389 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hlinkClick r:id="rId3"/>
              </a:rPr>
              <a:t>Linked-in</a:t>
            </a:r>
            <a:endParaRPr lang="en-US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9" name="Google Shape;3608;p63">
            <a:extLst>
              <a:ext uri="{FF2B5EF4-FFF2-40B4-BE49-F238E27FC236}">
                <a16:creationId xmlns:a16="http://schemas.microsoft.com/office/drawing/2014/main" id="{54FF1011-74A7-96F2-0C04-741E9F3C055B}"/>
              </a:ext>
            </a:extLst>
          </p:cNvPr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10" name="Google Shape;3609;p63">
              <a:extLst>
                <a:ext uri="{FF2B5EF4-FFF2-40B4-BE49-F238E27FC236}">
                  <a16:creationId xmlns:a16="http://schemas.microsoft.com/office/drawing/2014/main" id="{9A82B17D-99C1-EC68-2B13-F4E7B6B6122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3610;p63">
              <a:extLst>
                <a:ext uri="{FF2B5EF4-FFF2-40B4-BE49-F238E27FC236}">
                  <a16:creationId xmlns:a16="http://schemas.microsoft.com/office/drawing/2014/main" id="{5FBFFE85-F34C-6211-AEA9-2DEF0C0DB438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18" name="Google Shape;3611;p63">
                <a:extLst>
                  <a:ext uri="{FF2B5EF4-FFF2-40B4-BE49-F238E27FC236}">
                    <a16:creationId xmlns:a16="http://schemas.microsoft.com/office/drawing/2014/main" id="{3624B6F7-0EDA-50EB-5CA6-D25CF8D646D5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612;p63">
                <a:extLst>
                  <a:ext uri="{FF2B5EF4-FFF2-40B4-BE49-F238E27FC236}">
                    <a16:creationId xmlns:a16="http://schemas.microsoft.com/office/drawing/2014/main" id="{EFE8BC80-08C1-9706-9DEC-5C856F132A77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613;p63">
                <a:extLst>
                  <a:ext uri="{FF2B5EF4-FFF2-40B4-BE49-F238E27FC236}">
                    <a16:creationId xmlns:a16="http://schemas.microsoft.com/office/drawing/2014/main" id="{D968DB37-B482-3970-B26E-72B73943C394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614;p63">
                <a:extLst>
                  <a:ext uri="{FF2B5EF4-FFF2-40B4-BE49-F238E27FC236}">
                    <a16:creationId xmlns:a16="http://schemas.microsoft.com/office/drawing/2014/main" id="{D12F8A72-4641-EBEC-75F9-D07F24AB5C77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615;p63">
              <a:extLst>
                <a:ext uri="{FF2B5EF4-FFF2-40B4-BE49-F238E27FC236}">
                  <a16:creationId xmlns:a16="http://schemas.microsoft.com/office/drawing/2014/main" id="{C148E346-4DA1-2781-B821-67BF6DFA53C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14" name="Google Shape;3616;p63">
                <a:extLst>
                  <a:ext uri="{FF2B5EF4-FFF2-40B4-BE49-F238E27FC236}">
                    <a16:creationId xmlns:a16="http://schemas.microsoft.com/office/drawing/2014/main" id="{CFDE6E81-7E6B-225E-31E8-39EFA3FA4A42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617;p63">
                <a:extLst>
                  <a:ext uri="{FF2B5EF4-FFF2-40B4-BE49-F238E27FC236}">
                    <a16:creationId xmlns:a16="http://schemas.microsoft.com/office/drawing/2014/main" id="{D651557E-D50F-D48D-137A-9D4C8CD79AD1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618;p63">
                <a:extLst>
                  <a:ext uri="{FF2B5EF4-FFF2-40B4-BE49-F238E27FC236}">
                    <a16:creationId xmlns:a16="http://schemas.microsoft.com/office/drawing/2014/main" id="{61E58A95-427F-58D5-7F2E-0E7D4CFC442E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619;p63">
                <a:extLst>
                  <a:ext uri="{FF2B5EF4-FFF2-40B4-BE49-F238E27FC236}">
                    <a16:creationId xmlns:a16="http://schemas.microsoft.com/office/drawing/2014/main" id="{C4FA70B1-CCB2-0215-4EDE-FE2E6133AB59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3620;p63">
              <a:extLst>
                <a:ext uri="{FF2B5EF4-FFF2-40B4-BE49-F238E27FC236}">
                  <a16:creationId xmlns:a16="http://schemas.microsoft.com/office/drawing/2014/main" id="{AF15A59E-6138-125C-C0EA-3DCE698D2467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642A0BC-8977-A572-20ED-437BE3CDF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125" y="3519667"/>
            <a:ext cx="1679504" cy="104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 of this Training</a:t>
            </a:r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Cybercrime has become a powerful tool for stealing information.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anonymity and convenience of the internet has enabled criminals to launch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highly targeted attacks with very little effort.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most successful and dangerous of all the cyber attacks is phishing.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Security vendor research found over 94% of detected malware is delivered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via email, which makes phishing the #1 cyber threat to organizations. With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black market demand for information at an all time high, SCCE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experiencing more phishing attacks. The attacks are becoming more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sophisticated, targeted, and increasingly difficult to identify.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information in this training will increase your ability to identify a phish.</a:t>
            </a:r>
          </a:p>
        </p:txBody>
      </p:sp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50F26A52-3327-10BF-EEFB-DEE7CB2D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6" y="107028"/>
            <a:ext cx="1679504" cy="104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00466" y="69407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Phishing ?!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560295" y="168441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Types of Phishing Attacks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561720" y="269280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Results of Successful Phishing Attacks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530522" y="3906579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Tips for Identifying a Phish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What is Phishing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E09C3E4-C609-71C5-75D5-B17391B3A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861271"/>
            <a:ext cx="1679504" cy="104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5051525" y="632178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212987" y="1674246"/>
            <a:ext cx="4838537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Phishing is an online scam where criminals send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fraudulent email messages, appearing legitimate.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emails contain links or attachments that trick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recipients into entering confidential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(e.g. account numbers, passwords) into fake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websites, or they infect computers with malware.</a:t>
            </a:r>
          </a:p>
        </p:txBody>
      </p:sp>
      <p:pic>
        <p:nvPicPr>
          <p:cNvPr id="1026" name="Picture 2" descr="Premium Vector | Phishing isolated cartoon vector illustrations">
            <a:extLst>
              <a:ext uri="{FF2B5EF4-FFF2-40B4-BE49-F238E27FC236}">
                <a16:creationId xmlns:a16="http://schemas.microsoft.com/office/drawing/2014/main" id="{83793773-13F0-0E22-FBC0-C77A4E3B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27525" y="808006"/>
            <a:ext cx="3527487" cy="352748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0AE9302-179D-2B55-D4AA-AA4FCF8D0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82" y="4231243"/>
            <a:ext cx="1263724" cy="787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24098578_731059528916527_4158608765151635050_n">
            <a:hlinkClick r:id="" action="ppaction://media"/>
            <a:extLst>
              <a:ext uri="{FF2B5EF4-FFF2-40B4-BE49-F238E27FC236}">
                <a16:creationId xmlns:a16="http://schemas.microsoft.com/office/drawing/2014/main" id="{CEAEB77B-9471-AECF-4764-521B7B0268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4255" r="349" b="34959"/>
          <a:stretch/>
        </p:blipFill>
        <p:spPr>
          <a:xfrm>
            <a:off x="1886283" y="1427356"/>
            <a:ext cx="5371434" cy="200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554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Types of Phishing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52EF69C-E6FA-0A89-1830-FC84EF07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593" y="3786930"/>
            <a:ext cx="1679504" cy="10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Phishing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590304" y="1761804"/>
            <a:ext cx="207799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Spear Phishing</a:t>
            </a:r>
            <a:endParaRPr lang="en-US" sz="2400" dirty="0"/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1720699" y="2800067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Smishing</a:t>
            </a:r>
            <a:endParaRPr lang="en-US" sz="2400" dirty="0"/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676367" y="3887999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Vishing</a:t>
            </a:r>
            <a:endParaRPr lang="en-US" sz="2400" dirty="0"/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502829" y="2248137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Clone Phishing</a:t>
            </a:r>
            <a:endParaRPr lang="en-US" sz="2400" dirty="0"/>
          </a:p>
        </p:txBody>
      </p:sp>
      <p:sp>
        <p:nvSpPr>
          <p:cNvPr id="2233" name="Google Shape;2233;p41"/>
          <p:cNvSpPr txBox="1"/>
          <p:nvPr/>
        </p:nvSpPr>
        <p:spPr>
          <a:xfrm>
            <a:off x="410704" y="1718313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474857" y="3801329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89075" y="2161467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74857" y="2722229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0" name="Google Shape;2225;p41">
            <a:extLst>
              <a:ext uri="{FF2B5EF4-FFF2-40B4-BE49-F238E27FC236}">
                <a16:creationId xmlns:a16="http://schemas.microsoft.com/office/drawing/2014/main" id="{479E2C4C-F3A0-DBB4-8295-5DBED6E9A88E}"/>
              </a:ext>
            </a:extLst>
          </p:cNvPr>
          <p:cNvSpPr txBox="1">
            <a:spLocks/>
          </p:cNvSpPr>
          <p:nvPr/>
        </p:nvSpPr>
        <p:spPr>
          <a:xfrm>
            <a:off x="6468675" y="3410745"/>
            <a:ext cx="2077995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2400" dirty="0"/>
              <a:t>Whaling</a:t>
            </a:r>
          </a:p>
        </p:txBody>
      </p:sp>
      <p:sp>
        <p:nvSpPr>
          <p:cNvPr id="11" name="Google Shape;2233;p41">
            <a:extLst>
              <a:ext uri="{FF2B5EF4-FFF2-40B4-BE49-F238E27FC236}">
                <a16:creationId xmlns:a16="http://schemas.microsoft.com/office/drawing/2014/main" id="{13CC7A49-D076-533D-46C4-C42129F74310}"/>
              </a:ext>
            </a:extLst>
          </p:cNvPr>
          <p:cNvSpPr txBox="1"/>
          <p:nvPr/>
        </p:nvSpPr>
        <p:spPr>
          <a:xfrm>
            <a:off x="5289075" y="336725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2" name="Picture 1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6498B83-8195-26C8-C84E-F344582B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185" y="3922768"/>
            <a:ext cx="1679504" cy="104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554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Successful Attacks Results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51AD02E5-B88D-CE7B-713B-0F71A737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800" y="3314713"/>
            <a:ext cx="1679504" cy="104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7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327</Words>
  <Application>Microsoft Office PowerPoint</Application>
  <PresentationFormat>On-screen Show (16:9)</PresentationFormat>
  <Paragraphs>68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Barlow Semi Condensed</vt:lpstr>
      <vt:lpstr>Barlow Semi Condensed Medium</vt:lpstr>
      <vt:lpstr>Fjalla One</vt:lpstr>
      <vt:lpstr>Roboto Condensed Light</vt:lpstr>
      <vt:lpstr>Barlow Semi Condensed Light</vt:lpstr>
      <vt:lpstr>Arial</vt:lpstr>
      <vt:lpstr>Technology Consulting by Slidesgo</vt:lpstr>
      <vt:lpstr>Phishing Awareness</vt:lpstr>
      <vt:lpstr>Importance of this Training</vt:lpstr>
      <vt:lpstr>Table of Contents</vt:lpstr>
      <vt:lpstr>What is Phishing</vt:lpstr>
      <vt:lpstr>PowerPoint Presentation</vt:lpstr>
      <vt:lpstr>PowerPoint Presentation</vt:lpstr>
      <vt:lpstr>Types of Phishing</vt:lpstr>
      <vt:lpstr>Types Of Phishing</vt:lpstr>
      <vt:lpstr>Successful Attacks Results</vt:lpstr>
      <vt:lpstr>Successful Attacks Result in…</vt:lpstr>
      <vt:lpstr>Tips for Identifying a Phish</vt:lpstr>
      <vt:lpstr>Look for Messages with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Awareness</dc:title>
  <dc:creator>kamel M. Abdalla</dc:creator>
  <cp:lastModifiedBy>Kamel Mohamed Abdalla</cp:lastModifiedBy>
  <cp:revision>2</cp:revision>
  <dcterms:modified xsi:type="dcterms:W3CDTF">2024-04-13T18:03:59Z</dcterms:modified>
</cp:coreProperties>
</file>